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7" r:id="rId2"/>
    <p:sldId id="460" r:id="rId3"/>
    <p:sldId id="459" r:id="rId4"/>
    <p:sldId id="461" r:id="rId5"/>
    <p:sldId id="518" r:id="rId6"/>
    <p:sldId id="462" r:id="rId7"/>
    <p:sldId id="509" r:id="rId8"/>
    <p:sldId id="511" r:id="rId9"/>
    <p:sldId id="554" r:id="rId10"/>
    <p:sldId id="513" r:id="rId11"/>
    <p:sldId id="514" r:id="rId12"/>
    <p:sldId id="515" r:id="rId13"/>
    <p:sldId id="519" r:id="rId14"/>
    <p:sldId id="510" r:id="rId15"/>
    <p:sldId id="555" r:id="rId16"/>
    <p:sldId id="549" r:id="rId17"/>
    <p:sldId id="522" r:id="rId18"/>
    <p:sldId id="524" r:id="rId19"/>
    <p:sldId id="525" r:id="rId20"/>
    <p:sldId id="526" r:id="rId21"/>
    <p:sldId id="528" r:id="rId22"/>
    <p:sldId id="527" r:id="rId23"/>
    <p:sldId id="523" r:id="rId24"/>
    <p:sldId id="529" r:id="rId25"/>
    <p:sldId id="530" r:id="rId26"/>
    <p:sldId id="531" r:id="rId27"/>
    <p:sldId id="538" r:id="rId28"/>
    <p:sldId id="532" r:id="rId29"/>
    <p:sldId id="521" r:id="rId30"/>
    <p:sldId id="533" r:id="rId31"/>
    <p:sldId id="534" r:id="rId32"/>
    <p:sldId id="536" r:id="rId33"/>
    <p:sldId id="537" r:id="rId34"/>
    <p:sldId id="552" r:id="rId35"/>
    <p:sldId id="553" r:id="rId36"/>
    <p:sldId id="439" r:id="rId37"/>
    <p:sldId id="535" r:id="rId38"/>
    <p:sldId id="540" r:id="rId39"/>
    <p:sldId id="543" r:id="rId40"/>
    <p:sldId id="541" r:id="rId41"/>
    <p:sldId id="544" r:id="rId42"/>
    <p:sldId id="545" r:id="rId43"/>
    <p:sldId id="546" r:id="rId44"/>
    <p:sldId id="547" r:id="rId45"/>
    <p:sldId id="548" r:id="rId46"/>
    <p:sldId id="453" r:id="rId47"/>
    <p:sldId id="551" r:id="rId48"/>
    <p:sldId id="550" r:id="rId49"/>
    <p:sldId id="418" r:id="rId50"/>
    <p:sldId id="504" r:id="rId51"/>
    <p:sldId id="556" r:id="rId52"/>
    <p:sldId id="446" r:id="rId5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e Hjorth" initials="SH" lastIdx="0" clrIdx="0">
    <p:extLst>
      <p:ext uri="{19B8F6BF-5375-455C-9EA6-DF929625EA0E}">
        <p15:presenceInfo xmlns:p15="http://schemas.microsoft.com/office/powerpoint/2012/main" userId="S-1-5-21-2120015445-2310810768-565382306-5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92D"/>
    <a:srgbClr val="B8000C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364" autoAdjust="0"/>
  </p:normalViewPr>
  <p:slideViewPr>
    <p:cSldViewPr>
      <p:cViewPr varScale="1">
        <p:scale>
          <a:sx n="87" d="100"/>
          <a:sy n="87" d="100"/>
        </p:scale>
        <p:origin x="4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664"/>
    </p:cViewPr>
  </p:sorterViewPr>
  <p:notesViewPr>
    <p:cSldViewPr>
      <p:cViewPr varScale="1">
        <p:scale>
          <a:sx n="81" d="100"/>
          <a:sy n="81" d="100"/>
        </p:scale>
        <p:origin x="39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8DB1-46E4-4C7E-A66E-6137624DA146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C41D-7E00-4EBD-AF87-1C881D57F3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90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819E-D6E3-419C-ACD9-B56174F2BB9C}" type="datetimeFigureOut">
              <a:rPr lang="da-DK" smtClean="0"/>
              <a:t>25-08-2021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6A27-8923-40A3-8ED8-8FD3B0E7C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2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Materialesamlingen s. 35 </a:t>
            </a:r>
            <a:r>
              <a:rPr lang="da-DK" dirty="0" err="1" smtClean="0"/>
              <a:t>ff</a:t>
            </a:r>
            <a:r>
              <a:rPr lang="da-DK" dirty="0" smtClean="0"/>
              <a:t> foldes alle posteringerne ud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6A27-8923-40A3-8ED8-8FD3B0E7C7E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95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s. 41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6A27-8923-40A3-8ED8-8FD3B0E7C7E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342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Kommentar</a:t>
            </a:r>
            <a:r>
              <a:rPr lang="da-DK" baseline="0" dirty="0" smtClean="0"/>
              <a:t> KJ: Styringsparadigme blok vs statslige puljer. 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6A27-8923-40A3-8ED8-8FD3B0E7C7E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147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6A27-8923-40A3-8ED8-8FD3B0E7C7E8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2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87624" y="3261816"/>
            <a:ext cx="403244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2669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1" b="27309"/>
          <a:stretch/>
        </p:blipFill>
        <p:spPr>
          <a:xfrm>
            <a:off x="2735288" y="2060848"/>
            <a:ext cx="6408712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07293"/>
            <a:ext cx="67070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11560" y="2132856"/>
            <a:ext cx="6707088" cy="4205064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8224" y="836712"/>
            <a:ext cx="822920" cy="5530626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73224" y="836712"/>
            <a:ext cx="5554960" cy="5530626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2331546"/>
            <a:ext cx="6923112" cy="413305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299173"/>
            <a:ext cx="68740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11560" y="2798986"/>
            <a:ext cx="68740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6712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162274"/>
            <a:ext cx="3250704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2162274"/>
            <a:ext cx="3312368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5" y="880691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1215" y="2141166"/>
            <a:ext cx="31786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1215" y="2780928"/>
            <a:ext cx="3178696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355976" y="214116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355976" y="2780928"/>
            <a:ext cx="3168352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923112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054" y="836711"/>
            <a:ext cx="26746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07904" y="836712"/>
            <a:ext cx="3661246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054" y="1998762"/>
            <a:ext cx="2674639" cy="437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50555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187624" y="8677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87624" y="5622305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56262" y="918199"/>
            <a:ext cx="6744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56262" y="2243761"/>
            <a:ext cx="6744129" cy="399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Rektangel 4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v/Kenneth Jensen</a:t>
            </a:r>
          </a:p>
          <a:p>
            <a:r>
              <a:rPr lang="da-DK" dirty="0" smtClean="0"/>
              <a:t>Teknik &amp; Stabsdirektør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>BASISBUDGET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432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16632"/>
            <a:ext cx="559117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619901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60848"/>
            <a:ext cx="5514975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6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TEKNISKE KORREKTIONER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584" y="1772816"/>
            <a:ext cx="7344816" cy="50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9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27113"/>
            <a:ext cx="8045524" cy="56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5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78488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923112" cy="1143000"/>
          </a:xfrm>
        </p:spPr>
        <p:txBody>
          <a:bodyPr/>
          <a:lstStyle/>
          <a:p>
            <a:r>
              <a:rPr lang="da-DK" dirty="0" smtClean="0"/>
              <a:t>TK/Demografi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72816"/>
            <a:ext cx="6264696" cy="46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75" y="260648"/>
            <a:ext cx="6923112" cy="1143000"/>
          </a:xfrm>
        </p:spPr>
        <p:txBody>
          <a:bodyPr/>
          <a:lstStyle/>
          <a:p>
            <a:r>
              <a:rPr lang="da-DK" dirty="0" smtClean="0"/>
              <a:t>TK/Demografi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28800"/>
            <a:ext cx="6518944" cy="4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7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923112" cy="1143000"/>
          </a:xfrm>
        </p:spPr>
        <p:txBody>
          <a:bodyPr/>
          <a:lstStyle/>
          <a:p>
            <a:r>
              <a:rPr lang="da-DK" dirty="0" smtClean="0"/>
              <a:t>TK/Demografi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676" y="1124744"/>
            <a:ext cx="6923087" cy="341279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9848"/>
            <a:ext cx="85324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7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INDHOLD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OVERSKRIFTER FRA SIDST</a:t>
            </a:r>
          </a:p>
          <a:p>
            <a:r>
              <a:rPr lang="da-DK" dirty="0" smtClean="0"/>
              <a:t>BASISBUDGET 2022</a:t>
            </a:r>
          </a:p>
          <a:p>
            <a:r>
              <a:rPr lang="da-DK" dirty="0" smtClean="0"/>
              <a:t>RESULTATSOPGØRELSEN 2022</a:t>
            </a:r>
          </a:p>
          <a:p>
            <a:r>
              <a:rPr lang="da-DK" dirty="0" smtClean="0"/>
              <a:t>HVAD ER MED I BASISBUDGET? </a:t>
            </a:r>
          </a:p>
          <a:p>
            <a:r>
              <a:rPr lang="da-DK" dirty="0" smtClean="0"/>
              <a:t>TEKNISKE KORREKTIONER </a:t>
            </a:r>
          </a:p>
          <a:p>
            <a:r>
              <a:rPr lang="da-DK" dirty="0" smtClean="0"/>
              <a:t>ØNSKER TIL DRIFTSBUDGET</a:t>
            </a:r>
          </a:p>
          <a:p>
            <a:r>
              <a:rPr lang="da-DK" dirty="0" smtClean="0"/>
              <a:t>ANLÆG </a:t>
            </a:r>
            <a:endParaRPr lang="da-DK" dirty="0"/>
          </a:p>
          <a:p>
            <a:r>
              <a:rPr lang="da-DK" dirty="0" smtClean="0"/>
              <a:t>LIKVIDITET</a:t>
            </a:r>
          </a:p>
          <a:p>
            <a:r>
              <a:rPr lang="da-DK" dirty="0" smtClean="0"/>
              <a:t>ANDET</a:t>
            </a:r>
            <a:endParaRPr lang="da-DK" dirty="0"/>
          </a:p>
          <a:p>
            <a:endParaRPr lang="da-DK" dirty="0" smtClean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 smtClean="0"/>
          </a:p>
          <a:p>
            <a:pPr marL="457200" lvl="1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66350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TK/løft af folkeskolen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188" y="3429000"/>
            <a:ext cx="7489204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1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TK/løft af folkeskolen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8" y="2924944"/>
            <a:ext cx="712916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0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Udvidelsesønske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188" y="2335175"/>
            <a:ext cx="7417196" cy="41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83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TK/eller udvidelse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188" y="2492897"/>
            <a:ext cx="7489204" cy="33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0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TK/overførelsesområdet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Store bevægelser på:</a:t>
            </a:r>
          </a:p>
          <a:p>
            <a:endParaRPr lang="da-DK" dirty="0" smtClean="0"/>
          </a:p>
          <a:p>
            <a:pPr marL="457200" lvl="1" indent="0">
              <a:buNone/>
            </a:pPr>
            <a:r>
              <a:rPr lang="da-DK" dirty="0" smtClean="0"/>
              <a:t>A dagpenge, </a:t>
            </a:r>
            <a:r>
              <a:rPr lang="da-DK" dirty="0" err="1" smtClean="0"/>
              <a:t>mindreudg</a:t>
            </a:r>
            <a:r>
              <a:rPr lang="da-DK" dirty="0" smtClean="0"/>
              <a:t>. 27 mio.</a:t>
            </a:r>
          </a:p>
          <a:p>
            <a:pPr marL="457200" lvl="1" indent="0">
              <a:buNone/>
            </a:pPr>
            <a:r>
              <a:rPr lang="da-DK" dirty="0" smtClean="0"/>
              <a:t>Sygedagpenge, </a:t>
            </a:r>
            <a:r>
              <a:rPr lang="da-DK" dirty="0" err="1" smtClean="0"/>
              <a:t>merudg</a:t>
            </a:r>
            <a:r>
              <a:rPr lang="da-DK" dirty="0" smtClean="0"/>
              <a:t>. 10,7 mio.</a:t>
            </a:r>
          </a:p>
          <a:p>
            <a:pPr marL="457200" lvl="1" indent="0">
              <a:buNone/>
            </a:pPr>
            <a:r>
              <a:rPr lang="da-DK" dirty="0" smtClean="0"/>
              <a:t>Seniorpension, </a:t>
            </a:r>
            <a:r>
              <a:rPr lang="da-DK" dirty="0" err="1" smtClean="0"/>
              <a:t>merudg</a:t>
            </a:r>
            <a:r>
              <a:rPr lang="da-DK" dirty="0" smtClean="0"/>
              <a:t>. 13,4 mio.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962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TK/overførelsesområdet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91" y="2128911"/>
            <a:ext cx="7258050" cy="124307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1" y="3332861"/>
            <a:ext cx="7234572" cy="4953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91" y="3789040"/>
            <a:ext cx="72580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05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TK/overførelsesområdet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Oversat betyder det 185 personer færre forsikrede ledige</a:t>
            </a:r>
          </a:p>
          <a:p>
            <a:endParaRPr lang="da-DK" dirty="0" smtClean="0"/>
          </a:p>
          <a:p>
            <a:r>
              <a:rPr lang="da-DK" dirty="0" smtClean="0"/>
              <a:t>Heroverfor står en stigning på 72 personer på sygedagpenge og 90 flere på seniorpension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450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Og nu til noget (næsten) helt andet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Det var basis-driftsbudgettet:</a:t>
            </a:r>
          </a:p>
          <a:p>
            <a:pPr lvl="1"/>
            <a:r>
              <a:rPr lang="da-DK" dirty="0" smtClean="0"/>
              <a:t>Driftsresultat efter renter på 122 mio. kr. </a:t>
            </a:r>
            <a:endParaRPr lang="da-DK" dirty="0"/>
          </a:p>
          <a:p>
            <a:pPr lvl="1"/>
            <a:r>
              <a:rPr lang="da-DK" dirty="0" smtClean="0"/>
              <a:t>Skal dække afdrag på 65 mio. kr.</a:t>
            </a:r>
          </a:p>
          <a:p>
            <a:pPr lvl="1"/>
            <a:r>
              <a:rPr lang="da-DK" dirty="0" smtClean="0">
                <a:solidFill>
                  <a:srgbClr val="0070C0"/>
                </a:solidFill>
              </a:rPr>
              <a:t>Udvidelsesønsker for ? </a:t>
            </a:r>
          </a:p>
          <a:p>
            <a:pPr lvl="1"/>
            <a:r>
              <a:rPr lang="da-DK" dirty="0" smtClean="0">
                <a:solidFill>
                  <a:srgbClr val="0070C0"/>
                </a:solidFill>
              </a:rPr>
              <a:t>Anlæg for ? 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r>
              <a:rPr lang="da-DK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543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Udvidelsesønsker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Tekniske korrektioner vs. ønsker</a:t>
            </a:r>
          </a:p>
          <a:p>
            <a:r>
              <a:rPr lang="da-DK" dirty="0" smtClean="0"/>
              <a:t>Systematik i oversigten</a:t>
            </a:r>
          </a:p>
          <a:p>
            <a:pPr lvl="1"/>
            <a:r>
              <a:rPr lang="da-DK" dirty="0" smtClean="0"/>
              <a:t>Udvalg, politiske forslag, administrative forslag og endelig andre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831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68"/>
            <a:ext cx="6192688" cy="65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2687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a-DK" sz="3200" b="1" dirty="0">
                <a:solidFill>
                  <a:prstClr val="black"/>
                </a:solidFill>
              </a:rPr>
              <a:t>OVERSKRIFTER FRA SIDST</a:t>
            </a:r>
            <a:r>
              <a:rPr lang="da-DK" sz="3200" dirty="0">
                <a:solidFill>
                  <a:prstClr val="black"/>
                </a:solidFill>
              </a:rPr>
              <a:t/>
            </a:r>
            <a:br>
              <a:rPr lang="da-DK" sz="3200" dirty="0">
                <a:solidFill>
                  <a:prstClr val="black"/>
                </a:solidFill>
              </a:rPr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Kommuneaftalens økonomiske rammer</a:t>
            </a:r>
          </a:p>
          <a:p>
            <a:r>
              <a:rPr lang="da-DK" dirty="0" smtClean="0"/>
              <a:t>Service (demografi) og anlæg (19,9 mia. kr.) </a:t>
            </a:r>
          </a:p>
          <a:p>
            <a:r>
              <a:rPr lang="da-DK" dirty="0" smtClean="0"/>
              <a:t>Udfordringerne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9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628800"/>
            <a:ext cx="7153275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59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92896"/>
            <a:ext cx="8255450" cy="15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9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575748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6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06489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24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923112" cy="1143000"/>
          </a:xfrm>
        </p:spPr>
        <p:txBody>
          <a:bodyPr/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1988840"/>
            <a:ext cx="6923112" cy="4133056"/>
          </a:xfrm>
        </p:spPr>
        <p:txBody>
          <a:bodyPr/>
          <a:lstStyle/>
          <a:p>
            <a:r>
              <a:rPr lang="da-DK" dirty="0" smtClean="0"/>
              <a:t>Lidt historik:</a:t>
            </a:r>
          </a:p>
          <a:p>
            <a:endParaRPr lang="da-DK" dirty="0" smtClean="0"/>
          </a:p>
          <a:p>
            <a:r>
              <a:rPr lang="da-DK" dirty="0" smtClean="0"/>
              <a:t>R2018: 141 mio. kr. </a:t>
            </a:r>
          </a:p>
          <a:p>
            <a:r>
              <a:rPr lang="da-DK" dirty="0" smtClean="0"/>
              <a:t>R2019:   94 mio. kr.</a:t>
            </a:r>
          </a:p>
          <a:p>
            <a:r>
              <a:rPr lang="da-DK" dirty="0" smtClean="0"/>
              <a:t>R2020: 200 mio. kr.</a:t>
            </a:r>
          </a:p>
          <a:p>
            <a:r>
              <a:rPr lang="da-DK" dirty="0" smtClean="0"/>
              <a:t>R2021: 140 mio. kr. (anslået)</a:t>
            </a:r>
          </a:p>
        </p:txBody>
      </p:sp>
    </p:spTree>
    <p:extLst>
      <p:ext uri="{BB962C8B-B14F-4D97-AF65-F5344CB8AC3E}">
        <p14:creationId xmlns:p14="http://schemas.microsoft.com/office/powerpoint/2010/main" val="873326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alt over 4 år 575 mio. kr.</a:t>
            </a:r>
          </a:p>
          <a:p>
            <a:r>
              <a:rPr lang="da-DK" dirty="0" smtClean="0"/>
              <a:t>Pr. år. 144 mio. kr. </a:t>
            </a:r>
          </a:p>
          <a:p>
            <a:r>
              <a:rPr lang="da-DK" dirty="0" smtClean="0"/>
              <a:t>Den økonomisk politik anbefaler 80 mio. kr.  </a:t>
            </a:r>
          </a:p>
          <a:p>
            <a:r>
              <a:rPr lang="da-DK" dirty="0" smtClean="0"/>
              <a:t>Vi har bygget for syv år – på fire</a:t>
            </a:r>
          </a:p>
          <a:p>
            <a:r>
              <a:rPr lang="da-DK" i="1" dirty="0" smtClean="0"/>
              <a:t>OBS! Galopperende priser!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6820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6923112" cy="936104"/>
          </a:xfrm>
        </p:spPr>
        <p:txBody>
          <a:bodyPr/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0150" y="1124745"/>
            <a:ext cx="6923112" cy="5429199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1) Påtrængende nødvendige anlæg</a:t>
            </a:r>
          </a:p>
          <a:p>
            <a:r>
              <a:rPr lang="da-DK" dirty="0" smtClean="0"/>
              <a:t>2) allerede igangsatte anlæg som har budget i overslagsår</a:t>
            </a:r>
          </a:p>
          <a:p>
            <a:r>
              <a:rPr lang="da-DK" dirty="0" smtClean="0"/>
              <a:t>3) igangsatte, men ikke færdige </a:t>
            </a:r>
          </a:p>
          <a:p>
            <a:r>
              <a:rPr lang="da-DK" dirty="0" smtClean="0"/>
              <a:t>4) optaget i budget i overslagsår </a:t>
            </a:r>
          </a:p>
          <a:p>
            <a:r>
              <a:rPr lang="da-DK" dirty="0" smtClean="0"/>
              <a:t>5) fagudvalgsønsker</a:t>
            </a:r>
          </a:p>
          <a:p>
            <a:r>
              <a:rPr lang="da-DK" dirty="0" smtClean="0"/>
              <a:t>6) anbefalede af forvaltningen og </a:t>
            </a:r>
          </a:p>
          <a:p>
            <a:r>
              <a:rPr lang="da-DK" dirty="0" smtClean="0"/>
              <a:t>7) ønsker fra andre fx foreninger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1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ANLÆG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5616" y="2128623"/>
            <a:ext cx="6923112" cy="4133056"/>
          </a:xfrm>
        </p:spPr>
        <p:txBody>
          <a:bodyPr/>
          <a:lstStyle/>
          <a:p>
            <a:r>
              <a:rPr lang="da-DK" dirty="0" smtClean="0"/>
              <a:t>PÅTRÆNGENDE NØDVENDIGE</a:t>
            </a:r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140968"/>
            <a:ext cx="842493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0"/>
            <a:ext cx="884872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8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60849"/>
            <a:ext cx="827945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923112" cy="1143000"/>
          </a:xfrm>
        </p:spPr>
        <p:txBody>
          <a:bodyPr/>
          <a:lstStyle/>
          <a:p>
            <a:r>
              <a:rPr lang="da-DK" sz="3200" b="1" dirty="0">
                <a:solidFill>
                  <a:prstClr val="black"/>
                </a:solidFill>
              </a:rPr>
              <a:t>OVERSKRIFTER FRA SIDST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Fortsat meget høj anlægsaktivitet</a:t>
            </a:r>
          </a:p>
          <a:p>
            <a:r>
              <a:rPr lang="da-DK" dirty="0" smtClean="0"/>
              <a:t>Anlæg for 140 mio. kr. i 2021 (anslået)</a:t>
            </a:r>
          </a:p>
          <a:p>
            <a:r>
              <a:rPr lang="da-DK" dirty="0" smtClean="0"/>
              <a:t>Priserne stiger</a:t>
            </a:r>
          </a:p>
          <a:p>
            <a:r>
              <a:rPr lang="da-DK" dirty="0" smtClean="0"/>
              <a:t>Selskabsskat – forventeligt niveau 80 mio. kr.</a:t>
            </a:r>
          </a:p>
        </p:txBody>
      </p:sp>
    </p:spTree>
    <p:extLst>
      <p:ext uri="{BB962C8B-B14F-4D97-AF65-F5344CB8AC3E}">
        <p14:creationId xmlns:p14="http://schemas.microsoft.com/office/powerpoint/2010/main" val="2327978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624"/>
            <a:ext cx="8712967" cy="66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50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36712"/>
            <a:ext cx="81133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2688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1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836712"/>
            <a:ext cx="887730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7" y="188640"/>
            <a:ext cx="8408676" cy="64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817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5698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23112" cy="1143000"/>
          </a:xfrm>
        </p:spPr>
        <p:txBody>
          <a:bodyPr/>
          <a:lstStyle/>
          <a:p>
            <a:r>
              <a:rPr lang="da-DK" dirty="0" smtClean="0"/>
              <a:t>LIKVIDITET 2022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2" y="1412776"/>
            <a:ext cx="6923112" cy="5112568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Optagelse af lån i 2020 har forbedret vores likviditet</a:t>
            </a:r>
          </a:p>
          <a:p>
            <a:r>
              <a:rPr lang="da-DK" dirty="0" smtClean="0"/>
              <a:t>”</a:t>
            </a:r>
            <a:r>
              <a:rPr lang="da-DK" dirty="0" err="1" smtClean="0"/>
              <a:t>Covid</a:t>
            </a:r>
            <a:r>
              <a:rPr lang="da-DK" dirty="0" smtClean="0"/>
              <a:t>-lån” 145 mio. kr. til anlæg og 71 mio. kr. til fremrykkede betalinger </a:t>
            </a:r>
          </a:p>
          <a:p>
            <a:r>
              <a:rPr lang="da-DK" dirty="0" smtClean="0"/>
              <a:t>Feriepengeforpligtigelse (15. mio. kr. år) er langsigtet gæld</a:t>
            </a:r>
          </a:p>
          <a:p>
            <a:r>
              <a:rPr lang="da-DK" dirty="0" smtClean="0"/>
              <a:t>Afdrag total ca. 65 mio. kr. </a:t>
            </a:r>
            <a:r>
              <a:rPr lang="da-DK" dirty="0" err="1" smtClean="0"/>
              <a:t>årl</a:t>
            </a:r>
            <a:r>
              <a:rPr lang="da-DK" dirty="0" smtClean="0"/>
              <a:t>.</a:t>
            </a:r>
          </a:p>
          <a:p>
            <a:r>
              <a:rPr lang="da-DK" dirty="0" smtClean="0"/>
              <a:t>Overførte anlæg – belaster likviditet 2022 med 60 mio. kr. 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9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1"/>
            <a:ext cx="85324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2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324"/>
            <a:ext cx="8460432" cy="55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4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Likviditet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Opmærksomhed på: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øget gældsætning i 2020 kræver øget driftsresultatet til afdrag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Usikkerhedspuljen kan forbedre likviditeten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54514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50676"/>
            <a:ext cx="6408712" cy="43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820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ANBEFALING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 </a:t>
            </a:r>
            <a:r>
              <a:rPr lang="da-DK" dirty="0" smtClean="0"/>
              <a:t>TID TIL KONSOLIDERING:</a:t>
            </a:r>
          </a:p>
          <a:p>
            <a:endParaRPr lang="da-DK" dirty="0" smtClean="0"/>
          </a:p>
          <a:p>
            <a:pPr lvl="1"/>
            <a:r>
              <a:rPr lang="da-DK" dirty="0" smtClean="0"/>
              <a:t>ANLÆGSAKTIVITETSNIVEAUET ER (STADIG) HØJT I IKAST-BRANDE</a:t>
            </a:r>
          </a:p>
          <a:p>
            <a:pPr marL="457200" lvl="1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37465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448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0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542925"/>
            <a:ext cx="5800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BASISBUDGET 2022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904" y="2332038"/>
            <a:ext cx="3491655" cy="41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4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FORUDSÆTNINGER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SERVICENIVEAU FREMSKRIVES</a:t>
            </a:r>
          </a:p>
          <a:p>
            <a:pPr lvl="1"/>
            <a:r>
              <a:rPr lang="da-DK" dirty="0" smtClean="0"/>
              <a:t>PRIS &amp; LØNFREMSKRIVNINGER</a:t>
            </a:r>
          </a:p>
          <a:p>
            <a:r>
              <a:rPr lang="da-DK" dirty="0" smtClean="0"/>
              <a:t>IMPLEMENTERING AF BYRÅDSVEDTAGELSER OG TIDLIGERE BUDGETFORLIG</a:t>
            </a:r>
          </a:p>
          <a:p>
            <a:r>
              <a:rPr lang="da-DK" dirty="0" smtClean="0"/>
              <a:t>LOVPROGRAMMER (DUT)</a:t>
            </a:r>
          </a:p>
          <a:p>
            <a:r>
              <a:rPr lang="da-DK" dirty="0" smtClean="0"/>
              <a:t>ANDRE TEKNISKE KORREKTIONER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57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48883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052737"/>
            <a:ext cx="801218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4397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5BBD7AF0-F239-4F28-9ECA-ADE2695CEDEC}" vid="{17E8552C-D6E4-4ACE-A428-1A6975C1F1A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TM02900771[[fn=Udsnit]]</Template>
  <TotalTime>7369</TotalTime>
  <Words>471</Words>
  <Application>Microsoft Office PowerPoint</Application>
  <PresentationFormat>Skærmshow (4:3)</PresentationFormat>
  <Paragraphs>110</Paragraphs>
  <Slides>52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52</vt:i4>
      </vt:variant>
    </vt:vector>
  </HeadingPairs>
  <TitlesOfParts>
    <vt:vector size="56" baseType="lpstr">
      <vt:lpstr>Arial</vt:lpstr>
      <vt:lpstr>Calibri</vt:lpstr>
      <vt:lpstr>Verdana</vt:lpstr>
      <vt:lpstr>Kontortema</vt:lpstr>
      <vt:lpstr>BASISBUDGET 2022</vt:lpstr>
      <vt:lpstr>INDHOLD</vt:lpstr>
      <vt:lpstr>OVERSKRIFTER FRA SIDST </vt:lpstr>
      <vt:lpstr>OVERSKRIFTER FRA SIDST</vt:lpstr>
      <vt:lpstr>PowerPoint-præsentation</vt:lpstr>
      <vt:lpstr>BASISBUDGET 2022</vt:lpstr>
      <vt:lpstr>FORUDSÆTNINGER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TEKNISKE KORREKTIONER</vt:lpstr>
      <vt:lpstr>PowerPoint-præsentation</vt:lpstr>
      <vt:lpstr>PowerPoint-præsentation</vt:lpstr>
      <vt:lpstr>TK/Demografi</vt:lpstr>
      <vt:lpstr>TK/Demografi</vt:lpstr>
      <vt:lpstr>TK/Demografi</vt:lpstr>
      <vt:lpstr>TK/løft af folkeskolen</vt:lpstr>
      <vt:lpstr>TK/løft af folkeskolen</vt:lpstr>
      <vt:lpstr>Udvidelsesønske</vt:lpstr>
      <vt:lpstr>TK/eller udvidelse</vt:lpstr>
      <vt:lpstr>TK/overførelsesområdet</vt:lpstr>
      <vt:lpstr>TK/overførelsesområdet</vt:lpstr>
      <vt:lpstr>TK/overførelsesområdet</vt:lpstr>
      <vt:lpstr>Og nu til noget (næsten) helt andet</vt:lpstr>
      <vt:lpstr>Udvidelsesønsker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ANLÆG</vt:lpstr>
      <vt:lpstr>ANLÆG</vt:lpstr>
      <vt:lpstr>ANLÆG</vt:lpstr>
      <vt:lpstr>ANLÆG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LIKVIDITET 2022</vt:lpstr>
      <vt:lpstr>PowerPoint-præsentation</vt:lpstr>
      <vt:lpstr>PowerPoint-præsentation</vt:lpstr>
      <vt:lpstr>Likviditet</vt:lpstr>
      <vt:lpstr>ANBEFALING</vt:lpstr>
      <vt:lpstr>PowerPoint-præsentation</vt:lpstr>
      <vt:lpstr>PowerPoint-præsentation</vt:lpstr>
    </vt:vector>
  </TitlesOfParts>
  <Company>Ikast-Brande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Stella Klit</dc:creator>
  <cp:lastModifiedBy>Kenneth Jensen</cp:lastModifiedBy>
  <cp:revision>567</cp:revision>
  <cp:lastPrinted>2021-08-24T10:55:25Z</cp:lastPrinted>
  <dcterms:created xsi:type="dcterms:W3CDTF">2017-06-07T09:01:21Z</dcterms:created>
  <dcterms:modified xsi:type="dcterms:W3CDTF">2021-08-25T06:24:40Z</dcterms:modified>
</cp:coreProperties>
</file>