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85" r:id="rId3"/>
    <p:sldId id="298" r:id="rId4"/>
    <p:sldId id="299" r:id="rId5"/>
    <p:sldId id="300" r:id="rId6"/>
    <p:sldId id="301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79" r:id="rId19"/>
    <p:sldId id="257" r:id="rId20"/>
    <p:sldId id="262" r:id="rId21"/>
    <p:sldId id="277" r:id="rId22"/>
    <p:sldId id="276" r:id="rId23"/>
    <p:sldId id="306" r:id="rId24"/>
    <p:sldId id="266" r:id="rId25"/>
    <p:sldId id="275" r:id="rId26"/>
    <p:sldId id="268" r:id="rId27"/>
    <p:sldId id="270" r:id="rId28"/>
    <p:sldId id="271" r:id="rId29"/>
    <p:sldId id="307" r:id="rId30"/>
    <p:sldId id="269" r:id="rId31"/>
    <p:sldId id="278" r:id="rId32"/>
    <p:sldId id="303" r:id="rId33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 Lund Jensen" initials="ALJ" lastIdx="1" clrIdx="0">
    <p:extLst>
      <p:ext uri="{19B8F6BF-5375-455C-9EA6-DF929625EA0E}">
        <p15:presenceInfo xmlns:p15="http://schemas.microsoft.com/office/powerpoint/2012/main" userId="S-1-5-21-2120015445-2310810768-565382306-365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92D"/>
    <a:srgbClr val="B8000C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15" d="100"/>
          <a:sy n="115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87624" y="3261816"/>
            <a:ext cx="403244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87624" y="1772816"/>
            <a:ext cx="62669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8" name="Rektangel 7"/>
          <p:cNvSpPr/>
          <p:nvPr userDrawn="1"/>
        </p:nvSpPr>
        <p:spPr>
          <a:xfrm rot="16200000">
            <a:off x="4513648" y="2227719"/>
            <a:ext cx="116703" cy="9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807293"/>
            <a:ext cx="6707088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87624" y="2132856"/>
            <a:ext cx="6707088" cy="4205064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020272" y="836712"/>
            <a:ext cx="822920" cy="5530626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05272" y="836712"/>
            <a:ext cx="5554960" cy="5530626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005983"/>
            <a:ext cx="6923112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15616" y="2331546"/>
            <a:ext cx="6923112" cy="4133056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4299173"/>
            <a:ext cx="68740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87624" y="2798986"/>
            <a:ext cx="68740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67128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115616" y="2162274"/>
            <a:ext cx="3250704" cy="420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70376" y="2162274"/>
            <a:ext cx="3312368" cy="420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5271" y="880691"/>
            <a:ext cx="69231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05271" y="2141166"/>
            <a:ext cx="31786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105271" y="2780928"/>
            <a:ext cx="3178696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860032" y="2141166"/>
            <a:ext cx="31683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860032" y="2780928"/>
            <a:ext cx="3168352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23112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8126" y="836711"/>
            <a:ext cx="26746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55976" y="836712"/>
            <a:ext cx="3661246" cy="5532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238126" y="1998762"/>
            <a:ext cx="2674639" cy="437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505556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187624" y="86774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187624" y="5622305"/>
            <a:ext cx="548640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56262" y="918199"/>
            <a:ext cx="67441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56262" y="2243761"/>
            <a:ext cx="6744129" cy="3993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ktangel 3"/>
          <p:cNvSpPr/>
          <p:nvPr userDrawn="1"/>
        </p:nvSpPr>
        <p:spPr>
          <a:xfrm>
            <a:off x="281066" y="840432"/>
            <a:ext cx="404734" cy="5828928"/>
          </a:xfrm>
          <a:prstGeom prst="rect">
            <a:avLst/>
          </a:prstGeom>
          <a:solidFill>
            <a:srgbClr val="B8000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 userDrawn="1"/>
        </p:nvSpPr>
        <p:spPr>
          <a:xfrm rot="16200000">
            <a:off x="4513648" y="2227719"/>
            <a:ext cx="116703" cy="9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 userDrawn="1"/>
        </p:nvSpPr>
        <p:spPr>
          <a:xfrm>
            <a:off x="286020" y="0"/>
            <a:ext cx="404734" cy="188640"/>
          </a:xfrm>
          <a:prstGeom prst="rect">
            <a:avLst/>
          </a:prstGeom>
          <a:solidFill>
            <a:srgbClr val="E9B92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6" y="358186"/>
            <a:ext cx="1075197" cy="304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187624" y="3261816"/>
            <a:ext cx="4032448" cy="743248"/>
          </a:xfrm>
        </p:spPr>
        <p:txBody>
          <a:bodyPr>
            <a:normAutofit/>
          </a:bodyPr>
          <a:lstStyle/>
          <a:p>
            <a:r>
              <a:rPr lang="da-DK" sz="1800" dirty="0" smtClean="0"/>
              <a:t>Ved direktør for Teknik- og Stabsområdet Kenneth Jensen</a:t>
            </a:r>
            <a:endParaRPr lang="da-DK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b="1" dirty="0" smtClean="0"/>
              <a:t>Orientering om budget 2020-23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32400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6305626" cy="4248472"/>
          </a:xfrm>
        </p:spPr>
      </p:pic>
    </p:spTree>
    <p:extLst>
      <p:ext uri="{BB962C8B-B14F-4D97-AF65-F5344CB8AC3E}">
        <p14:creationId xmlns:p14="http://schemas.microsoft.com/office/powerpoint/2010/main" val="38334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7703106" cy="1938362"/>
          </a:xfrm>
        </p:spPr>
      </p:pic>
    </p:spTree>
    <p:extLst>
      <p:ext uri="{BB962C8B-B14F-4D97-AF65-F5344CB8AC3E}">
        <p14:creationId xmlns:p14="http://schemas.microsoft.com/office/powerpoint/2010/main" val="90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7740891" cy="2870795"/>
          </a:xfrm>
        </p:spPr>
      </p:pic>
    </p:spTree>
    <p:extLst>
      <p:ext uri="{BB962C8B-B14F-4D97-AF65-F5344CB8AC3E}">
        <p14:creationId xmlns:p14="http://schemas.microsoft.com/office/powerpoint/2010/main" val="42823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7188711" cy="3220748"/>
          </a:xfrm>
        </p:spPr>
      </p:pic>
    </p:spTree>
    <p:extLst>
      <p:ext uri="{BB962C8B-B14F-4D97-AF65-F5344CB8AC3E}">
        <p14:creationId xmlns:p14="http://schemas.microsoft.com/office/powerpoint/2010/main" val="14406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60"/>
            <a:ext cx="6162738" cy="4658122"/>
          </a:xfrm>
        </p:spPr>
      </p:pic>
    </p:spTree>
    <p:extLst>
      <p:ext uri="{BB962C8B-B14F-4D97-AF65-F5344CB8AC3E}">
        <p14:creationId xmlns:p14="http://schemas.microsoft.com/office/powerpoint/2010/main" val="20342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829236" cy="2880320"/>
          </a:xfrm>
        </p:spPr>
      </p:pic>
    </p:spTree>
    <p:extLst>
      <p:ext uri="{BB962C8B-B14F-4D97-AF65-F5344CB8AC3E}">
        <p14:creationId xmlns:p14="http://schemas.microsoft.com/office/powerpoint/2010/main" val="17153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6414679" cy="4176464"/>
          </a:xfrm>
        </p:spPr>
      </p:pic>
    </p:spTree>
    <p:extLst>
      <p:ext uri="{BB962C8B-B14F-4D97-AF65-F5344CB8AC3E}">
        <p14:creationId xmlns:p14="http://schemas.microsoft.com/office/powerpoint/2010/main" val="16154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7233851" cy="3398106"/>
          </a:xfrm>
        </p:spPr>
      </p:pic>
    </p:spTree>
    <p:extLst>
      <p:ext uri="{BB962C8B-B14F-4D97-AF65-F5344CB8AC3E}">
        <p14:creationId xmlns:p14="http://schemas.microsoft.com/office/powerpoint/2010/main" val="132411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188640"/>
            <a:ext cx="4366199" cy="6480720"/>
          </a:xfrm>
        </p:spPr>
      </p:pic>
    </p:spTree>
    <p:extLst>
      <p:ext uri="{BB962C8B-B14F-4D97-AF65-F5344CB8AC3E}">
        <p14:creationId xmlns:p14="http://schemas.microsoft.com/office/powerpoint/2010/main" val="23887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332656"/>
            <a:ext cx="4176464" cy="6177041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5508104" y="862071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Basisbudget:</a:t>
            </a:r>
          </a:p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Tekniske korrektioner omfatter alene: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besparelser iht. budgetforliget for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50 % demografi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Alle andre korrektioner er fremsat som tekniske forslag til udvidelser/reduktioner: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Omplaceringer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Mængde- og prisændringer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Indkøbsbesparelser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DUT reguleringer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Engangsbeløb fra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Nye byrådsbeslutninger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50 % demografi</a:t>
            </a:r>
            <a:endParaRPr lang="da-DK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Kommunernes økonomi 2020</a:t>
            </a:r>
            <a:endParaRPr lang="da-DK" dirty="0"/>
          </a:p>
        </p:txBody>
      </p:sp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>
          <a:xfrm>
            <a:off x="1187624" y="3261816"/>
            <a:ext cx="5832648" cy="815256"/>
          </a:xfrm>
        </p:spPr>
        <p:txBody>
          <a:bodyPr>
            <a:normAutofit fontScale="92500" lnSpcReduction="10000"/>
          </a:bodyPr>
          <a:lstStyle/>
          <a:p>
            <a:r>
              <a:rPr lang="da-DK" sz="2800" b="1" dirty="0" smtClean="0"/>
              <a:t>Regeringen og KL – 6. september 2019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2256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611560" y="260648"/>
            <a:ext cx="8306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Indtægter</a:t>
            </a:r>
            <a:endParaRPr lang="da-DK" sz="4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331640" y="1916832"/>
            <a:ext cx="712879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>
                <a:latin typeface="Verdana" panose="020B0604030504040204" pitchFamily="34" charset="0"/>
                <a:ea typeface="Verdana" panose="020B0604030504040204" pitchFamily="34" charset="0"/>
              </a:rPr>
              <a:t>A. Det skattefinansierede område </a:t>
            </a:r>
          </a:p>
          <a:p>
            <a:endParaRPr lang="da-DK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2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Indtægter: </a:t>
            </a:r>
          </a:p>
          <a:p>
            <a:endParaRPr lang="da-DK" sz="2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2600" dirty="0" smtClean="0">
                <a:latin typeface="Verdana" panose="020B0604030504040204" pitchFamily="34" charset="0"/>
                <a:ea typeface="Verdana" panose="020B0604030504040204" pitchFamily="34" charset="0"/>
              </a:rPr>
              <a:t>Skatter				-1.876.987</a:t>
            </a:r>
          </a:p>
          <a:p>
            <a:r>
              <a:rPr lang="da-DK" sz="2600" dirty="0" smtClean="0">
                <a:latin typeface="Verdana" panose="020B0604030504040204" pitchFamily="34" charset="0"/>
                <a:ea typeface="Verdana" panose="020B0604030504040204" pitchFamily="34" charset="0"/>
              </a:rPr>
              <a:t>Generelle tilskud m.v.		-714.761</a:t>
            </a:r>
          </a:p>
          <a:p>
            <a:endParaRPr lang="da-DK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2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Indtægter i alt			-2.591.748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8147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331640" y="0"/>
            <a:ext cx="6923112" cy="1143000"/>
          </a:xfrm>
        </p:spPr>
        <p:txBody>
          <a:bodyPr>
            <a:normAutofit/>
          </a:bodyPr>
          <a:lstStyle/>
          <a:p>
            <a:r>
              <a:rPr lang="da-DK" sz="4800" b="1" dirty="0" smtClean="0"/>
              <a:t>Indtægter</a:t>
            </a:r>
            <a:endParaRPr lang="da-DK" sz="4800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1187624" y="1484784"/>
            <a:ext cx="741682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600" dirty="0" smtClean="0"/>
              <a:t>Indtægterne i 2020 er netto 99 mio. kr. højere, end vi troede i 2019. </a:t>
            </a:r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r>
              <a:rPr lang="da-DK" sz="2600" dirty="0" smtClean="0"/>
              <a:t>Det skyldes primært 4</a:t>
            </a:r>
            <a:r>
              <a:rPr lang="da-DK" sz="2600" b="1" dirty="0" smtClean="0"/>
              <a:t> ting</a:t>
            </a:r>
            <a:r>
              <a:rPr lang="da-DK" sz="2600" dirty="0" smtClean="0"/>
              <a:t>:  </a:t>
            </a:r>
          </a:p>
          <a:p>
            <a:r>
              <a:rPr lang="da-DK" sz="2600" dirty="0" smtClean="0"/>
              <a:t>Indkomstskat + 25 mio. kr. </a:t>
            </a:r>
          </a:p>
          <a:p>
            <a:r>
              <a:rPr lang="da-DK" sz="2600" dirty="0" smtClean="0"/>
              <a:t>Selskabsskat + 30 mio. kr. </a:t>
            </a:r>
          </a:p>
          <a:p>
            <a:r>
              <a:rPr lang="da-DK" sz="2600" dirty="0" smtClean="0"/>
              <a:t>Værdighedspulje og ensomhed + 8 mio. kr. </a:t>
            </a:r>
          </a:p>
        </p:txBody>
      </p:sp>
    </p:spTree>
    <p:extLst>
      <p:ext uri="{BB962C8B-B14F-4D97-AF65-F5344CB8AC3E}">
        <p14:creationId xmlns:p14="http://schemas.microsoft.com/office/powerpoint/2010/main" val="16236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456" y="332656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da-DK" b="1" dirty="0" smtClean="0"/>
              <a:t>Efter tidl. Budgetprincipper</a:t>
            </a:r>
            <a:endParaRPr lang="da-DK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289" y="2060848"/>
            <a:ext cx="6613446" cy="373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6000" y="476672"/>
            <a:ext cx="6923112" cy="1143000"/>
          </a:xfrm>
        </p:spPr>
        <p:txBody>
          <a:bodyPr/>
          <a:lstStyle/>
          <a:p>
            <a:r>
              <a:rPr lang="da-DK" dirty="0" smtClean="0"/>
              <a:t>DRIFTSUDGIFTER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772816"/>
            <a:ext cx="6276853" cy="41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640050" y="116632"/>
            <a:ext cx="8306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Forsyning og finansiering</a:t>
            </a:r>
            <a:endParaRPr lang="da-DK" sz="4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208" y="1988840"/>
            <a:ext cx="8068801" cy="39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9896" y="404664"/>
            <a:ext cx="7200800" cy="1143000"/>
          </a:xfrm>
        </p:spPr>
        <p:txBody>
          <a:bodyPr>
            <a:noAutofit/>
          </a:bodyPr>
          <a:lstStyle/>
          <a:p>
            <a:r>
              <a:rPr lang="da-DK" b="1" dirty="0" smtClean="0"/>
              <a:t>Tekniske korrektioner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88740" y="1547664"/>
            <a:ext cx="7315708" cy="4833664"/>
          </a:xfrm>
        </p:spPr>
        <p:txBody>
          <a:bodyPr>
            <a:normAutofit lnSpcReduction="10000"/>
          </a:bodyPr>
          <a:lstStyle/>
          <a:p>
            <a:r>
              <a:rPr lang="da-DK" u="sng" dirty="0" smtClean="0"/>
              <a:t>Usikkerhedspuljen: </a:t>
            </a:r>
            <a:r>
              <a:rPr lang="da-DK" dirty="0" smtClean="0"/>
              <a:t>Den bliver forhøjet med 7.2 mio. kr.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u="sng" dirty="0" smtClean="0"/>
              <a:t>Feriepenge: </a:t>
            </a:r>
            <a:r>
              <a:rPr lang="da-DK" dirty="0" smtClean="0"/>
              <a:t>Som følge af ny lovgivning reserveres 10 mio. kr.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u="sng" dirty="0" smtClean="0"/>
              <a:t>Værdighedspuljen: </a:t>
            </a:r>
            <a:r>
              <a:rPr lang="da-DK" dirty="0" smtClean="0"/>
              <a:t>Tidl. pulje overført til blok 7.5 mio. kr. </a:t>
            </a:r>
            <a:r>
              <a:rPr lang="da-DK" b="1" dirty="0" smtClean="0">
                <a:solidFill>
                  <a:srgbClr val="FF0000"/>
                </a:solidFill>
              </a:rPr>
              <a:t>OBS 5 mio. kr. er sparet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34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23112" cy="1143000"/>
          </a:xfrm>
        </p:spPr>
        <p:txBody>
          <a:bodyPr>
            <a:normAutofit/>
          </a:bodyPr>
          <a:lstStyle/>
          <a:p>
            <a:r>
              <a:rPr lang="da-DK" sz="4800" b="1" dirty="0" smtClean="0"/>
              <a:t>Anlæg</a:t>
            </a:r>
            <a:endParaRPr lang="da-DK" sz="4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69571" y="2123728"/>
            <a:ext cx="7200800" cy="3825552"/>
          </a:xfrm>
        </p:spPr>
        <p:txBody>
          <a:bodyPr>
            <a:normAutofit/>
          </a:bodyPr>
          <a:lstStyle/>
          <a:p>
            <a:r>
              <a:rPr lang="da-DK" b="1" u="sng" dirty="0" smtClean="0"/>
              <a:t>Der er pres på anlæg!</a:t>
            </a:r>
          </a:p>
          <a:p>
            <a:pPr marL="0" indent="0">
              <a:buNone/>
            </a:pPr>
            <a:endParaRPr lang="da-DK" b="1" u="sng" dirty="0"/>
          </a:p>
          <a:p>
            <a:pPr marL="0" indent="0">
              <a:buNone/>
            </a:pPr>
            <a:endParaRPr lang="da-DK" b="1" u="sng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Nødvendige for 30 mio. kr.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Igangsætte for 130 mio. kr.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 smtClean="0"/>
              <a:t>Overførte for 30 mio. kr. </a:t>
            </a:r>
          </a:p>
          <a:p>
            <a:pPr marL="457200" lvl="1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74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859448"/>
              </p:ext>
            </p:extLst>
          </p:nvPr>
        </p:nvGraphicFramePr>
        <p:xfrm>
          <a:off x="971599" y="1700809"/>
          <a:ext cx="7704857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7377">
                  <a:extLst>
                    <a:ext uri="{9D8B030D-6E8A-4147-A177-3AD203B41FA5}">
                      <a16:colId xmlns:a16="http://schemas.microsoft.com/office/drawing/2014/main" val="3779405333"/>
                    </a:ext>
                  </a:extLst>
                </a:gridCol>
                <a:gridCol w="910972">
                  <a:extLst>
                    <a:ext uri="{9D8B030D-6E8A-4147-A177-3AD203B41FA5}">
                      <a16:colId xmlns:a16="http://schemas.microsoft.com/office/drawing/2014/main" val="2878959270"/>
                    </a:ext>
                  </a:extLst>
                </a:gridCol>
                <a:gridCol w="910972">
                  <a:extLst>
                    <a:ext uri="{9D8B030D-6E8A-4147-A177-3AD203B41FA5}">
                      <a16:colId xmlns:a16="http://schemas.microsoft.com/office/drawing/2014/main" val="781702004"/>
                    </a:ext>
                  </a:extLst>
                </a:gridCol>
                <a:gridCol w="910972">
                  <a:extLst>
                    <a:ext uri="{9D8B030D-6E8A-4147-A177-3AD203B41FA5}">
                      <a16:colId xmlns:a16="http://schemas.microsoft.com/office/drawing/2014/main" val="996378749"/>
                    </a:ext>
                  </a:extLst>
                </a:gridCol>
                <a:gridCol w="744564">
                  <a:extLst>
                    <a:ext uri="{9D8B030D-6E8A-4147-A177-3AD203B41FA5}">
                      <a16:colId xmlns:a16="http://schemas.microsoft.com/office/drawing/2014/main" val="2638258742"/>
                    </a:ext>
                  </a:extLst>
                </a:gridCol>
              </a:tblGrid>
              <a:tr h="87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Påtrængende nødvendige anlægsprojekter (1.000 kr.)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2020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2021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2022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2023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2270640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b="0">
                          <a:effectLst/>
                        </a:rPr>
                        <a:t>Etablering af ny Børneby Øster**</a:t>
                      </a:r>
                      <a:endParaRPr lang="da-DK" sz="32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2.500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10.000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25.000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2913807"/>
                  </a:ext>
                </a:extLst>
              </a:tr>
              <a:tr h="87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b="0">
                          <a:effectLst/>
                        </a:rPr>
                        <a:t>Etablering af ny Børneby Øster** Alternativ løsning</a:t>
                      </a:r>
                      <a:endParaRPr lang="da-DK" sz="32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15.000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447557"/>
                  </a:ext>
                </a:extLst>
              </a:tr>
              <a:tr h="87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b="0">
                          <a:effectLst/>
                        </a:rPr>
                        <a:t>Renovering af tilbygning af tandplejeklinik i Ikast**</a:t>
                      </a:r>
                      <a:endParaRPr lang="da-DK" sz="32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11.100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699310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b="0" dirty="0">
                          <a:effectLst/>
                        </a:rPr>
                        <a:t>Branddøre, Plejecentre*</a:t>
                      </a:r>
                      <a:endParaRPr lang="da-DK" sz="3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1.170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 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 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</a:rPr>
                        <a:t> 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057742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Sum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29.770</a:t>
                      </a:r>
                      <a:endParaRPr lang="da-DK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10.000</a:t>
                      </a:r>
                      <a:endParaRPr lang="da-DK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25.000</a:t>
                      </a:r>
                      <a:endParaRPr lang="da-DK" sz="3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 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7760637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923112" cy="1143000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Anlægsønsker budget 2020-2023</a:t>
            </a:r>
            <a:endParaRPr lang="da-DK" sz="3200" b="1" dirty="0"/>
          </a:p>
        </p:txBody>
      </p:sp>
      <p:sp>
        <p:nvSpPr>
          <p:cNvPr id="5" name="Tekstfelt 4"/>
          <p:cNvSpPr txBox="1"/>
          <p:nvPr/>
        </p:nvSpPr>
        <p:spPr>
          <a:xfrm>
            <a:off x="971599" y="5877272"/>
            <a:ext cx="4248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*) Ønske fremsat af forvaltningen</a:t>
            </a:r>
          </a:p>
          <a:p>
            <a:r>
              <a:rPr lang="da-DK" sz="16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**) Ønsker henvist fra fagudvalg/byråd</a:t>
            </a:r>
            <a:endParaRPr lang="da-DK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15453" y="19776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da-DK" sz="3600" b="1" dirty="0" smtClean="0"/>
              <a:t>Anlægsønsker budget 2020-2023</a:t>
            </a:r>
            <a:endParaRPr lang="da-DK" sz="3600" b="1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960225"/>
              </p:ext>
            </p:extLst>
          </p:nvPr>
        </p:nvGraphicFramePr>
        <p:xfrm>
          <a:off x="971599" y="1340764"/>
          <a:ext cx="7776864" cy="4989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9790">
                  <a:extLst>
                    <a:ext uri="{9D8B030D-6E8A-4147-A177-3AD203B41FA5}">
                      <a16:colId xmlns:a16="http://schemas.microsoft.com/office/drawing/2014/main" val="3971517364"/>
                    </a:ext>
                  </a:extLst>
                </a:gridCol>
                <a:gridCol w="954648">
                  <a:extLst>
                    <a:ext uri="{9D8B030D-6E8A-4147-A177-3AD203B41FA5}">
                      <a16:colId xmlns:a16="http://schemas.microsoft.com/office/drawing/2014/main" val="2423625782"/>
                    </a:ext>
                  </a:extLst>
                </a:gridCol>
                <a:gridCol w="933455">
                  <a:extLst>
                    <a:ext uri="{9D8B030D-6E8A-4147-A177-3AD203B41FA5}">
                      <a16:colId xmlns:a16="http://schemas.microsoft.com/office/drawing/2014/main" val="2514123741"/>
                    </a:ext>
                  </a:extLst>
                </a:gridCol>
                <a:gridCol w="822674">
                  <a:extLst>
                    <a:ext uri="{9D8B030D-6E8A-4147-A177-3AD203B41FA5}">
                      <a16:colId xmlns:a16="http://schemas.microsoft.com/office/drawing/2014/main" val="1599007785"/>
                    </a:ext>
                  </a:extLst>
                </a:gridCol>
                <a:gridCol w="806297">
                  <a:extLst>
                    <a:ext uri="{9D8B030D-6E8A-4147-A177-3AD203B41FA5}">
                      <a16:colId xmlns:a16="http://schemas.microsoft.com/office/drawing/2014/main" val="3452997761"/>
                    </a:ext>
                  </a:extLst>
                </a:gridCol>
              </a:tblGrid>
              <a:tr h="5742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Igangsatte anlæg fra 2019 med budget i overslags år (1.000 kr.)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2020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2021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2022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2023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093768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>
                          <a:effectLst/>
                        </a:rPr>
                        <a:t>Hyldgaardskolen – nyt tag</a:t>
                      </a:r>
                      <a:endParaRPr lang="da-DK" sz="2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450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450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8173597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>
                          <a:effectLst/>
                        </a:rPr>
                        <a:t>Forbindelse Brandevej Syd + Bestseller </a:t>
                      </a:r>
                      <a:r>
                        <a:rPr lang="da-DK" sz="1800" b="0" dirty="0" err="1">
                          <a:effectLst/>
                        </a:rPr>
                        <a:t>Village</a:t>
                      </a:r>
                      <a:endParaRPr lang="da-DK" sz="2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10.000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5.000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0356914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>
                          <a:effectLst/>
                        </a:rPr>
                        <a:t>Garland</a:t>
                      </a:r>
                      <a:endParaRPr lang="da-DK" sz="2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5.500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370599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>
                          <a:effectLst/>
                        </a:rPr>
                        <a:t>Byrådets anlægs- og udviklingspulje</a:t>
                      </a:r>
                      <a:endParaRPr lang="da-DK" sz="2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20.000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20.000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20.000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7459046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>
                          <a:effectLst/>
                        </a:rPr>
                        <a:t>Skole i Brande</a:t>
                      </a:r>
                      <a:endParaRPr lang="da-DK" sz="2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80.000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70.000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567683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>
                          <a:effectLst/>
                        </a:rPr>
                        <a:t>Vision i Vestergade (Ridecenter)</a:t>
                      </a:r>
                      <a:endParaRPr lang="da-DK" sz="2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7.000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 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218675"/>
                  </a:ext>
                </a:extLst>
              </a:tr>
              <a:tr h="5742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>
                          <a:effectLst/>
                        </a:rPr>
                        <a:t>Ikast – Jyllandsvej, opgradering af pendlerplads, ny vej mv.</a:t>
                      </a:r>
                      <a:endParaRPr lang="da-DK" sz="2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3.500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 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 </a:t>
                      </a:r>
                      <a:endParaRPr lang="da-DK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412323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>
                          <a:effectLst/>
                        </a:rPr>
                        <a:t>Anlægspulje til fortovsrenoveringer 2019-2022</a:t>
                      </a:r>
                      <a:endParaRPr lang="da-DK" sz="2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3.000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5.000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5.000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570775"/>
                  </a:ext>
                </a:extLst>
              </a:tr>
              <a:tr h="5742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>
                          <a:effectLst/>
                        </a:rPr>
                        <a:t>Udskiftning af rendestensbrønde i forbindelse med kloakrenoveringer</a:t>
                      </a:r>
                      <a:endParaRPr lang="da-DK" sz="2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2.500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1.500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1.500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349240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0" dirty="0">
                          <a:effectLst/>
                        </a:rPr>
                        <a:t>Pulje til forbedring af genbrugspladserne </a:t>
                      </a:r>
                      <a:endParaRPr lang="da-DK" sz="2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2.000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4078725"/>
                  </a:ext>
                </a:extLst>
              </a:tr>
              <a:tr h="280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SUM</a:t>
                      </a:r>
                      <a:endParaRPr lang="da-DK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1" dirty="0">
                          <a:effectLst/>
                        </a:rPr>
                        <a:t>133.950</a:t>
                      </a:r>
                      <a:endParaRPr lang="da-DK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1">
                          <a:effectLst/>
                        </a:rPr>
                        <a:t>101.950</a:t>
                      </a:r>
                      <a:endParaRPr lang="da-DK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b="1" dirty="0">
                          <a:effectLst/>
                        </a:rPr>
                        <a:t>26.500</a:t>
                      </a:r>
                      <a:endParaRPr lang="da-DK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46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0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3304" y="116632"/>
            <a:ext cx="6923112" cy="1143000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Anlægsønsker budget 2020-2023</a:t>
            </a:r>
            <a:endParaRPr lang="da-DK" sz="3200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013" y="1132258"/>
            <a:ext cx="7524286" cy="5537102"/>
          </a:xfrm>
        </p:spPr>
      </p:pic>
    </p:spTree>
    <p:extLst>
      <p:ext uri="{BB962C8B-B14F-4D97-AF65-F5344CB8AC3E}">
        <p14:creationId xmlns:p14="http://schemas.microsoft.com/office/powerpoint/2010/main" val="1656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8186121" cy="4752528"/>
          </a:xfrm>
        </p:spPr>
      </p:pic>
    </p:spTree>
    <p:extLst>
      <p:ext uri="{BB962C8B-B14F-4D97-AF65-F5344CB8AC3E}">
        <p14:creationId xmlns:p14="http://schemas.microsoft.com/office/powerpoint/2010/main" val="12391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/>
          <a:srcRect t="10885"/>
          <a:stretch/>
        </p:blipFill>
        <p:spPr>
          <a:xfrm>
            <a:off x="899592" y="1361051"/>
            <a:ext cx="8109540" cy="5164293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59632" y="218051"/>
            <a:ext cx="6923112" cy="1143000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Skøn fra kassebeholdning</a:t>
            </a:r>
            <a:endParaRPr lang="da-DK" sz="3600" b="1" dirty="0"/>
          </a:p>
        </p:txBody>
      </p:sp>
    </p:spTree>
    <p:extLst>
      <p:ext uri="{BB962C8B-B14F-4D97-AF65-F5344CB8AC3E}">
        <p14:creationId xmlns:p14="http://schemas.microsoft.com/office/powerpoint/2010/main" val="41675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da-DK" b="1" dirty="0" smtClean="0"/>
              <a:t>Hvad forventer vi til R2019? 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15616" y="1844824"/>
            <a:ext cx="7488832" cy="4464496"/>
          </a:xfrm>
        </p:spPr>
        <p:txBody>
          <a:bodyPr>
            <a:normAutofit/>
          </a:bodyPr>
          <a:lstStyle/>
          <a:p>
            <a:r>
              <a:rPr lang="da-DK" dirty="0" smtClean="0"/>
              <a:t>Vi regner med et kassetræk i 2019 på ca. 100 mio. kr.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Vi går ind i 2020 med ca. 140 mio. kr. i kassen.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Den økonomiske politik angiver 125 mio. kr.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14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0545" y="188640"/>
            <a:ext cx="6923112" cy="1143000"/>
          </a:xfrm>
        </p:spPr>
        <p:txBody>
          <a:bodyPr>
            <a:normAutofit/>
          </a:bodyPr>
          <a:lstStyle/>
          <a:p>
            <a:r>
              <a:rPr lang="da-DK" sz="4000" b="1" dirty="0" smtClean="0"/>
              <a:t>Væsentlige pointer</a:t>
            </a:r>
            <a:endParaRPr lang="da-DK" sz="40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3648" y="1772816"/>
            <a:ext cx="6923112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Årets resultat er bedre end ventet!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Likviditet er vekslet til mursten i ret stort omfang!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Indsatserne </a:t>
            </a:r>
            <a:r>
              <a:rPr lang="da-DK" dirty="0"/>
              <a:t>i 2019 </a:t>
            </a:r>
            <a:r>
              <a:rPr lang="da-DK" dirty="0" smtClean="0"/>
              <a:t>med fokus på driftsbalancen har givet positiv effekt.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19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08" y="1268760"/>
            <a:ext cx="8363592" cy="4598877"/>
          </a:xfrm>
        </p:spPr>
      </p:pic>
    </p:spTree>
    <p:extLst>
      <p:ext uri="{BB962C8B-B14F-4D97-AF65-F5344CB8AC3E}">
        <p14:creationId xmlns:p14="http://schemas.microsoft.com/office/powerpoint/2010/main" val="38856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8302746" cy="4752528"/>
          </a:xfrm>
        </p:spPr>
      </p:pic>
    </p:spTree>
    <p:extLst>
      <p:ext uri="{BB962C8B-B14F-4D97-AF65-F5344CB8AC3E}">
        <p14:creationId xmlns:p14="http://schemas.microsoft.com/office/powerpoint/2010/main" val="9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06" y="1124744"/>
            <a:ext cx="8447494" cy="4680520"/>
          </a:xfrm>
        </p:spPr>
      </p:pic>
    </p:spTree>
    <p:extLst>
      <p:ext uri="{BB962C8B-B14F-4D97-AF65-F5344CB8AC3E}">
        <p14:creationId xmlns:p14="http://schemas.microsoft.com/office/powerpoint/2010/main" val="35951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923112" cy="838841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Vores økonomiske politik</a:t>
            </a:r>
            <a:endParaRPr lang="da-DK" sz="3600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68760"/>
            <a:ext cx="3312368" cy="4654087"/>
          </a:xfr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620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923112" cy="1143000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>10 mål for den økonomiske politik </a:t>
            </a:r>
            <a:endParaRPr lang="da-DK" sz="3600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5" y="2060848"/>
            <a:ext cx="7598962" cy="3456384"/>
          </a:xfrm>
        </p:spPr>
      </p:pic>
    </p:spTree>
    <p:extLst>
      <p:ext uri="{BB962C8B-B14F-4D97-AF65-F5344CB8AC3E}">
        <p14:creationId xmlns:p14="http://schemas.microsoft.com/office/powerpoint/2010/main" val="21696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7559893" cy="2391676"/>
          </a:xfrm>
        </p:spPr>
      </p:pic>
    </p:spTree>
    <p:extLst>
      <p:ext uri="{BB962C8B-B14F-4D97-AF65-F5344CB8AC3E}">
        <p14:creationId xmlns:p14="http://schemas.microsoft.com/office/powerpoint/2010/main" val="32318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2" id="{A769C940-95CA-4139-A717-317A99F084A6}" vid="{88646C4D-9A41-481E-A2D9-5FD6559945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IBK_vaaben</Template>
  <TotalTime>921</TotalTime>
  <Words>507</Words>
  <Application>Microsoft Office PowerPoint</Application>
  <PresentationFormat>Skærmshow (4:3)</PresentationFormat>
  <Paragraphs>160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Times New Roman</vt:lpstr>
      <vt:lpstr>Verdana</vt:lpstr>
      <vt:lpstr>Kontortema</vt:lpstr>
      <vt:lpstr>Orientering om budget 2020-23</vt:lpstr>
      <vt:lpstr>Kommunernes økonomi 2020</vt:lpstr>
      <vt:lpstr>PowerPoint-præsentation</vt:lpstr>
      <vt:lpstr>PowerPoint-præsentation</vt:lpstr>
      <vt:lpstr>PowerPoint-præsentation</vt:lpstr>
      <vt:lpstr>PowerPoint-præsentation</vt:lpstr>
      <vt:lpstr>Vores økonomiske politik</vt:lpstr>
      <vt:lpstr>10 mål for den økonomiske politik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Indtægter</vt:lpstr>
      <vt:lpstr>Efter tidl. Budgetprincipper</vt:lpstr>
      <vt:lpstr>DRIFTSUDGIFTER</vt:lpstr>
      <vt:lpstr>PowerPoint-præsentation</vt:lpstr>
      <vt:lpstr>Tekniske korrektioner</vt:lpstr>
      <vt:lpstr>Anlæg</vt:lpstr>
      <vt:lpstr>Anlægsønsker budget 2020-2023</vt:lpstr>
      <vt:lpstr>Anlægsønsker budget 2020-2023</vt:lpstr>
      <vt:lpstr>Anlægsønsker budget 2020-2023</vt:lpstr>
      <vt:lpstr>Skøn fra kassebeholdning</vt:lpstr>
      <vt:lpstr>Hvad forventer vi til R2019? </vt:lpstr>
      <vt:lpstr>Væsentlige pointer</vt:lpstr>
    </vt:vector>
  </TitlesOfParts>
  <Company>Ikast-Brande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Orienteringsmøde  Budget 2020-23</dc:title>
  <dc:creator>Pia Nina Hansen</dc:creator>
  <cp:lastModifiedBy>Pia Nina Hansen</cp:lastModifiedBy>
  <cp:revision>72</cp:revision>
  <cp:lastPrinted>2019-09-29T13:10:21Z</cp:lastPrinted>
  <dcterms:created xsi:type="dcterms:W3CDTF">2019-09-26T11:28:52Z</dcterms:created>
  <dcterms:modified xsi:type="dcterms:W3CDTF">2020-09-07T09:36:08Z</dcterms:modified>
</cp:coreProperties>
</file>